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9" r:id="rId5"/>
    <p:sldId id="281" r:id="rId6"/>
    <p:sldId id="295" r:id="rId7"/>
    <p:sldId id="308" r:id="rId8"/>
    <p:sldId id="305" r:id="rId9"/>
    <p:sldId id="301" r:id="rId10"/>
    <p:sldId id="306" r:id="rId11"/>
    <p:sldId id="300" r:id="rId12"/>
    <p:sldId id="294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8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CA90D-FAE5-4CC1-874C-F8C9E6C3EF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87B5-F672-40FE-9915-815CBA9EB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6D27-016E-48F5-B33E-8A9AF3259A1C}" type="datetime1">
              <a:rPr lang="en-GB" smtClean="0"/>
              <a:t>04/07/2024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2D30A-24C7-499B-BF2A-8E5130AC9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0FE9B-9EEE-4F4D-B5DD-0D553217C5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65E75-2179-4AE0-B0C7-D97955CF4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77867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8AC0-B329-4373-BBD0-89392C5748D6}" type="datetime1">
              <a:rPr lang="en-GB" smtClean="0"/>
              <a:t>04/07/2024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1EF503-E31C-4FCE-86D9-0C61A5CBE2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en-GB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en-US"/>
              <a:t>Click to edit Master subtitle style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en-US" sz="1600"/>
              <a:t>Click to edit Master subtitle style</a:t>
            </a:r>
            <a:endParaRPr lang="en-GB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low angle view of buildings in a city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>
            <a:normAutofit/>
          </a:bodyPr>
          <a:lstStyle/>
          <a:p>
            <a:pPr rtl="0"/>
            <a:r>
              <a:rPr lang="en-GB" sz="3600" dirty="0"/>
              <a:t>Proto-type financial asset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 rtlCol="0"/>
          <a:lstStyle/>
          <a:p>
            <a:pPr rtl="0"/>
            <a:r>
              <a:rPr lang="en-GB" dirty="0"/>
              <a:t>By Richard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>
            <a:normAutofit/>
          </a:bodyPr>
          <a:lstStyle/>
          <a:p>
            <a:pPr rtl="0"/>
            <a:r>
              <a:rPr lang="en-GB" sz="3600" dirty="0"/>
              <a:t>Agenda &amp;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</a:p>
          <a:p>
            <a:pPr rtl="0"/>
            <a:r>
              <a:rPr lang="en-GB" dirty="0"/>
              <a:t>Methodology</a:t>
            </a:r>
          </a:p>
          <a:p>
            <a:pPr rtl="0"/>
            <a:r>
              <a:rPr lang="en-GB" dirty="0"/>
              <a:t>Data Diagram</a:t>
            </a:r>
          </a:p>
          <a:p>
            <a:pPr rtl="0"/>
            <a:r>
              <a:rPr lang="en-GB" dirty="0"/>
              <a:t>Demo</a:t>
            </a:r>
          </a:p>
          <a:p>
            <a:pPr rtl="0"/>
            <a:r>
              <a:rPr lang="en-GB" dirty="0"/>
              <a:t>Limitation &amp; Additions</a:t>
            </a:r>
          </a:p>
          <a:p>
            <a:pPr rtl="0"/>
            <a:r>
              <a:rPr lang="en-GB" dirty="0"/>
              <a:t>Lessons Learned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98A8A15-91B5-4554-95A4-612A5FC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pic>
        <p:nvPicPr>
          <p:cNvPr id="7" name="Picture Placeholder 6" descr="View of city buildings over the water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0"/>
            <a:ext cx="2660904" cy="3429000"/>
          </a:xfrm>
        </p:spPr>
      </p:pic>
      <p:pic>
        <p:nvPicPr>
          <p:cNvPr id="9" name="Picture Placeholder 8" descr="Background Graphic with lights">
            <a:extLst>
              <a:ext uri="{FF2B5EF4-FFF2-40B4-BE49-F238E27FC236}">
                <a16:creationId xmlns:a16="http://schemas.microsoft.com/office/drawing/2014/main" id="{51C83C9C-B18C-4D14-8539-EBB0422AB0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3383280"/>
            <a:ext cx="2660904" cy="3474720"/>
          </a:xfrm>
        </p:spPr>
      </p:pic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</a:p>
        </p:txBody>
      </p:sp>
      <p:pic>
        <p:nvPicPr>
          <p:cNvPr id="7" name="Picture Placeholder 6" descr="Aerial view of city buildings">
            <a:extLst>
              <a:ext uri="{FF2B5EF4-FFF2-40B4-BE49-F238E27FC236}">
                <a16:creationId xmlns:a16="http://schemas.microsoft.com/office/drawing/2014/main" id="{F718B2F1-208E-4A1D-9716-513B0D7093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42121" cy="3434316"/>
          </a:xfrm>
        </p:spPr>
      </p:pic>
      <p:pic>
        <p:nvPicPr>
          <p:cNvPr id="9" name="Picture Placeholder 8" descr="A picture containing blue glass buildings with reflection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3432620"/>
            <a:ext cx="5178056" cy="34253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3" y="2055445"/>
            <a:ext cx="5355266" cy="1130114"/>
          </a:xfrm>
        </p:spPr>
        <p:txBody>
          <a:bodyPr rtlCol="0"/>
          <a:lstStyle/>
          <a:p>
            <a:pPr rtl="0"/>
            <a:r>
              <a:rPr lang="en-GB" dirty="0"/>
              <a:t>Market Participation</a:t>
            </a:r>
          </a:p>
          <a:p>
            <a:pPr rtl="0"/>
            <a:r>
              <a:rPr lang="en-GB" dirty="0"/>
              <a:t>Investment and Choice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5" name="Picture 4" descr="Investment Banking">
            <a:extLst>
              <a:ext uri="{FF2B5EF4-FFF2-40B4-BE49-F238E27FC236}">
                <a16:creationId xmlns:a16="http://schemas.microsoft.com/office/drawing/2014/main" id="{CCE32B59-B71B-21D7-E0BD-6BA837A1A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734" y="3429000"/>
            <a:ext cx="5073825" cy="28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93997"/>
            <a:ext cx="6153912" cy="3922755"/>
          </a:xfrm>
        </p:spPr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4CE57B-A125-4D72-839E-A7A6A044F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9751" y="3131287"/>
            <a:ext cx="6157951" cy="3099391"/>
          </a:xfrm>
        </p:spPr>
        <p:txBody>
          <a:bodyPr rtlCol="0"/>
          <a:lstStyle/>
          <a:p>
            <a:pPr rtl="0"/>
            <a:r>
              <a:rPr lang="en-GB" dirty="0"/>
              <a:t>Data Source? API</a:t>
            </a:r>
          </a:p>
          <a:p>
            <a:pPr rtl="0"/>
            <a:r>
              <a:rPr lang="en-GB" dirty="0"/>
              <a:t>Storage? Database</a:t>
            </a:r>
          </a:p>
          <a:p>
            <a:pPr rtl="0"/>
            <a:r>
              <a:rPr lang="en-GB" dirty="0"/>
              <a:t>Transport? Pipeline, Cronjob</a:t>
            </a:r>
          </a:p>
          <a:p>
            <a:pPr rtl="0"/>
            <a:r>
              <a:rPr lang="en-GB" dirty="0"/>
              <a:t>Interface? Dashboard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Implementation? Python</a:t>
            </a:r>
          </a:p>
        </p:txBody>
      </p:sp>
      <p:pic>
        <p:nvPicPr>
          <p:cNvPr id="9" name="Picture Placeholder 8" descr="A picture containing blue glass buildings with reflection">
            <a:extLst>
              <a:ext uri="{FF2B5EF4-FFF2-40B4-BE49-F238E27FC236}">
                <a16:creationId xmlns:a16="http://schemas.microsoft.com/office/drawing/2014/main" id="{EB5E1FEF-1282-4779-83BA-2F3F6D476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2" y="0"/>
            <a:ext cx="4811317" cy="685799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ADD0E-60C9-4DBB-AFBA-7492513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B0AEB-C993-4B3B-B038-0B90573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rtlCol="0"/>
          <a:lstStyle/>
          <a:p>
            <a:pPr rtl="0"/>
            <a:r>
              <a:rPr lang="en-GB" dirty="0"/>
              <a:t>Data Diagram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19BCA-4923-4952-996B-EDA82BCF1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510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API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48DD50-F55B-417A-A09A-9FF61091CD3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9510" y="4761767"/>
            <a:ext cx="1963236" cy="741904"/>
          </a:xfrm>
        </p:spPr>
        <p:txBody>
          <a:bodyPr rtlCol="0"/>
          <a:lstStyle/>
          <a:p>
            <a:pPr rtl="0"/>
            <a:r>
              <a:rPr lang="en-GB" dirty="0"/>
              <a:t>OSRS Wiki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A0AB77-FE60-4102-A808-335BC24E995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167687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Data Pipeline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900307-389C-4833-9F6D-23CF84A7E97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167686" y="4761767"/>
            <a:ext cx="2137961" cy="741904"/>
          </a:xfrm>
        </p:spPr>
        <p:txBody>
          <a:bodyPr rtlCol="0"/>
          <a:lstStyle/>
          <a:p>
            <a:pPr rtl="0"/>
            <a:r>
              <a:rPr lang="en-GB" dirty="0"/>
              <a:t>Pandas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D7A6FC1-6929-4A5F-90E7-8D66A6079B2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96000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 err="1"/>
              <a:t>Pagila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55B81D-74E1-4993-9CB7-C86E383417E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095999" y="4761767"/>
            <a:ext cx="2137961" cy="741904"/>
          </a:xfrm>
        </p:spPr>
        <p:txBody>
          <a:bodyPr rtlCol="0"/>
          <a:lstStyle/>
          <a:p>
            <a:pPr rtl="0"/>
            <a:r>
              <a:rPr lang="en-GB" dirty="0"/>
              <a:t>AWS 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AF93C3-3990-4E16-BC70-CEEBCF7E9B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402220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Dashboard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7685B1-86AF-4938-BC50-1C625318970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402220" y="4761767"/>
            <a:ext cx="1963236" cy="741904"/>
          </a:xfrm>
        </p:spPr>
        <p:txBody>
          <a:bodyPr rtlCol="0"/>
          <a:lstStyle/>
          <a:p>
            <a:pPr rtl="0"/>
            <a:r>
              <a:rPr lang="en-GB" dirty="0" err="1"/>
              <a:t>Streamlit</a:t>
            </a:r>
            <a:endParaRPr lang="en-GB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44FB830-1437-400F-A377-489B315C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C6073673-4E9F-409B-AC5C-22C9A8D2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51" name="Picture 50" descr="A colorful pie chart and graph&#10;&#10;Description automatically generated">
            <a:extLst>
              <a:ext uri="{FF2B5EF4-FFF2-40B4-BE49-F238E27FC236}">
                <a16:creationId xmlns:a16="http://schemas.microsoft.com/office/drawing/2014/main" id="{6A87AD00-EECC-6493-5703-7560D3A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220" y="1725617"/>
            <a:ext cx="2593903" cy="2593903"/>
          </a:xfrm>
          <a:prstGeom prst="rect">
            <a:avLst/>
          </a:prstGeom>
        </p:spPr>
      </p:pic>
      <p:pic>
        <p:nvPicPr>
          <p:cNvPr id="53" name="Picture 52" descr="A blue object with black background&#10;&#10;Description automatically generated">
            <a:extLst>
              <a:ext uri="{FF2B5EF4-FFF2-40B4-BE49-F238E27FC236}">
                <a16:creationId xmlns:a16="http://schemas.microsoft.com/office/drawing/2014/main" id="{9F609F1C-A104-AB1F-5D4A-FDA3BC46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24" y="1968933"/>
            <a:ext cx="1897627" cy="1897627"/>
          </a:xfrm>
          <a:prstGeom prst="rect">
            <a:avLst/>
          </a:prstGeom>
        </p:spPr>
      </p:pic>
      <p:pic>
        <p:nvPicPr>
          <p:cNvPr id="55" name="Picture 54" descr="A yellow sign with a gear in the middle&#10;&#10;Description automatically generated">
            <a:extLst>
              <a:ext uri="{FF2B5EF4-FFF2-40B4-BE49-F238E27FC236}">
                <a16:creationId xmlns:a16="http://schemas.microsoft.com/office/drawing/2014/main" id="{5307E6C3-5E5D-2E8C-0B67-56AD1C67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10" y="1960642"/>
            <a:ext cx="1944327" cy="1944327"/>
          </a:xfrm>
          <a:prstGeom prst="rect">
            <a:avLst/>
          </a:prstGeom>
        </p:spPr>
      </p:pic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E5633E-F2FD-FF96-21E2-8FF405833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281" y="1936507"/>
            <a:ext cx="1992596" cy="1992596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DFF99113-DEFA-074E-5FA3-BBC565CDD72A}"/>
              </a:ext>
            </a:extLst>
          </p:cNvPr>
          <p:cNvSpPr/>
          <p:nvPr/>
        </p:nvSpPr>
        <p:spPr>
          <a:xfrm>
            <a:off x="2638953" y="3048360"/>
            <a:ext cx="528733" cy="353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58EC938-8152-43D7-A1A7-754CD734303C}"/>
              </a:ext>
            </a:extLst>
          </p:cNvPr>
          <p:cNvSpPr/>
          <p:nvPr/>
        </p:nvSpPr>
        <p:spPr>
          <a:xfrm>
            <a:off x="5563655" y="3048360"/>
            <a:ext cx="528733" cy="353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A3349FB8-BBB0-73AF-E88A-2E0E75A125EB}"/>
              </a:ext>
            </a:extLst>
          </p:cNvPr>
          <p:cNvSpPr/>
          <p:nvPr/>
        </p:nvSpPr>
        <p:spPr>
          <a:xfrm>
            <a:off x="7875600" y="3048360"/>
            <a:ext cx="528733" cy="353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/>
          <a:lstStyle/>
          <a:p>
            <a:pPr rtl="0"/>
            <a:r>
              <a:rPr lang="en-GB" dirty="0"/>
              <a:t>Demo</a:t>
            </a: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/>
          <a:p>
            <a:pPr rtl="0"/>
            <a:r>
              <a:rPr lang="en-GB" dirty="0"/>
              <a:t>Featured Items</a:t>
            </a:r>
          </a:p>
          <a:p>
            <a:pPr rtl="0"/>
            <a:r>
              <a:rPr lang="en-GB" dirty="0"/>
              <a:t>Portfolios</a:t>
            </a:r>
          </a:p>
          <a:p>
            <a:pPr rtl="0"/>
            <a:r>
              <a:rPr lang="en-GB" dirty="0"/>
              <a:t>Query</a:t>
            </a:r>
          </a:p>
          <a:p>
            <a:pPr rtl="0"/>
            <a:r>
              <a:rPr lang="en-GB" dirty="0"/>
              <a:t>Statistical Arbitrage</a:t>
            </a:r>
          </a:p>
          <a:p>
            <a:pPr rtl="0"/>
            <a:r>
              <a:rPr lang="en-GB" dirty="0"/>
              <a:t>Top 100s</a:t>
            </a:r>
          </a:p>
          <a:p>
            <a:pPr rtl="0"/>
            <a:r>
              <a:rPr lang="en-GB" dirty="0"/>
              <a:t>Data Lookup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4FC5E-CD12-447F-80A6-B27D300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Limitations &amp; Additions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/>
          <a:lstStyle/>
          <a:p>
            <a:pPr rtl="0"/>
            <a:r>
              <a:rPr lang="en-GB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37F4-D8FA-4EB0-8875-57E81F3E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/>
          <a:p>
            <a:pPr rtl="0"/>
            <a:r>
              <a:rPr lang="en-GB" dirty="0"/>
              <a:t>API Paywall</a:t>
            </a:r>
          </a:p>
          <a:p>
            <a:pPr rtl="0"/>
            <a:r>
              <a:rPr lang="en-GB" dirty="0"/>
              <a:t>API Legal Use</a:t>
            </a:r>
          </a:p>
          <a:p>
            <a:pPr rtl="0"/>
            <a:r>
              <a:rPr lang="en-GB" dirty="0"/>
              <a:t>Inconsistent API</a:t>
            </a:r>
          </a:p>
          <a:p>
            <a:pPr rtl="0"/>
            <a:r>
              <a:rPr lang="en-GB" dirty="0"/>
              <a:t>Cronjob hourly limit</a:t>
            </a:r>
          </a:p>
          <a:p>
            <a:pPr rtl="0"/>
            <a:r>
              <a:rPr lang="en-GB" dirty="0"/>
              <a:t>Data cleanliness</a:t>
            </a:r>
          </a:p>
          <a:p>
            <a:pPr rtl="0"/>
            <a:r>
              <a:rPr lang="en-GB" dirty="0"/>
              <a:t>Technical debt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2ABE5-0226-49ED-8CCF-C68A5DC8C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/>
          <a:lstStyle/>
          <a:p>
            <a:pPr rtl="0"/>
            <a:r>
              <a:rPr lang="en-GB" dirty="0"/>
              <a:t>Additional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/>
          <a:p>
            <a:pPr rtl="0"/>
            <a:r>
              <a:rPr lang="en-GB" dirty="0"/>
              <a:t>User custom portfolio creation</a:t>
            </a:r>
          </a:p>
          <a:p>
            <a:pPr rtl="0"/>
            <a:r>
              <a:rPr lang="en-GB" dirty="0"/>
              <a:t>Feature engineering: moving average, historical volatility</a:t>
            </a:r>
          </a:p>
          <a:p>
            <a:pPr rtl="0"/>
            <a:r>
              <a:rPr lang="en-GB" dirty="0"/>
              <a:t>Optimal buy-in feature (id: 13190)</a:t>
            </a:r>
          </a:p>
          <a:p>
            <a:pPr rtl="0"/>
            <a:r>
              <a:rPr lang="en-GB" dirty="0"/>
              <a:t>Better caching/performance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15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2E09-3A82-4E32-88E3-59E694EF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/>
          <a:lstStyle/>
          <a:p>
            <a:pPr rtl="0"/>
            <a:r>
              <a:rPr lang="en-GB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272-AF60-4462-95A9-115739F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Problem setting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Value of data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Technical obstacles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Meta working methodology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Minimal viable product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Value in stakeholder communication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72FF69-5317-4BE5-B218-0E85D7F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pic>
        <p:nvPicPr>
          <p:cNvPr id="68" name="Picture Placeholder 67" descr="View of city buildings over the water">
            <a:extLst>
              <a:ext uri="{FF2B5EF4-FFF2-40B4-BE49-F238E27FC236}">
                <a16:creationId xmlns:a16="http://schemas.microsoft.com/office/drawing/2014/main" id="{C700B77F-91C5-4642-9ABF-EA81F3CF69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0"/>
            <a:ext cx="2463897" cy="3429000"/>
          </a:xfrm>
        </p:spPr>
      </p:pic>
      <p:pic>
        <p:nvPicPr>
          <p:cNvPr id="72" name="Picture Placeholder 71" descr="A picture containing blue glass buildings with reflection">
            <a:extLst>
              <a:ext uri="{FF2B5EF4-FFF2-40B4-BE49-F238E27FC236}">
                <a16:creationId xmlns:a16="http://schemas.microsoft.com/office/drawing/2014/main" id="{781FD203-6B96-4232-92C2-850AD4DA0F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0"/>
            <a:ext cx="2539797" cy="3429000"/>
          </a:xfrm>
        </p:spPr>
      </p:pic>
      <p:pic>
        <p:nvPicPr>
          <p:cNvPr id="74" name="Picture Placeholder 73" descr="Aerial view of city buildings at sunset">
            <a:extLst>
              <a:ext uri="{FF2B5EF4-FFF2-40B4-BE49-F238E27FC236}">
                <a16:creationId xmlns:a16="http://schemas.microsoft.com/office/drawing/2014/main" id="{A84AF2F7-9744-4960-8C3C-771901981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3383280"/>
            <a:ext cx="2463897" cy="3474720"/>
          </a:xfrm>
        </p:spPr>
      </p:pic>
      <p:pic>
        <p:nvPicPr>
          <p:cNvPr id="78" name="Picture Placeholder 77" descr="View of city buildings over the water from a track">
            <a:extLst>
              <a:ext uri="{FF2B5EF4-FFF2-40B4-BE49-F238E27FC236}">
                <a16:creationId xmlns:a16="http://schemas.microsoft.com/office/drawing/2014/main" id="{D76BFBCE-A55E-4F19-9A0A-78307FDB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3383280"/>
            <a:ext cx="2539797" cy="34747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A857185-E16C-40A5-8032-80491774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0961BC8-7B79-40B2-B578-4EB5121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26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98F09-AA82-4443-B901-71F5DF765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3008827" cy="1703376"/>
          </a:xfrm>
        </p:spPr>
        <p:txBody>
          <a:bodyPr rtlCol="0"/>
          <a:lstStyle/>
          <a:p>
            <a:pPr rtl="0"/>
            <a:r>
              <a:rPr lang="en-GB" dirty="0"/>
              <a:t>Richard</a:t>
            </a:r>
          </a:p>
          <a:p>
            <a:pPr rtl="0"/>
            <a:r>
              <a:rPr lang="en-GB" dirty="0"/>
              <a:t>Data Engineer Trainee</a:t>
            </a:r>
          </a:p>
          <a:p>
            <a:pPr rtl="0"/>
            <a:r>
              <a:rPr lang="en-GB" dirty="0"/>
              <a:t>Digital Futures</a:t>
            </a:r>
          </a:p>
        </p:txBody>
      </p:sp>
      <p:pic>
        <p:nvPicPr>
          <p:cNvPr id="8" name="Picture Placeholder 7" descr="View of city buildings over the water from a track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</p:spPr>
      </p:pic>
      <p:pic>
        <p:nvPicPr>
          <p:cNvPr id="10" name="Picture Placeholder 9" descr="View of city buildings over the water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</p:spPr>
      </p:pic>
      <p:pic>
        <p:nvPicPr>
          <p:cNvPr id="12" name="Picture Placeholder 11" descr="A picture containing glass buildings with reflection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</p:spPr>
      </p:pic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60.tgt.Office_50301404_TF22797433_Win32_OJ112196092" id="{2903BBB8-BE33-4839-B169-4F85AEBE70D9}" vid="{0C7966E0-5557-440A-B8C8-2E4B23DE76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{FE4F3846-9343-4993-994F-5678C3860A69}tf22797433_win32</Template>
  <TotalTime>266</TotalTime>
  <Words>173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Univers Condensed Light</vt:lpstr>
      <vt:lpstr>Walbaum Display Light</vt:lpstr>
      <vt:lpstr>AngleLinesVTI</vt:lpstr>
      <vt:lpstr>Proto-type financial asset dashboard</vt:lpstr>
      <vt:lpstr>Agenda &amp; introduction</vt:lpstr>
      <vt:lpstr>Motivation</vt:lpstr>
      <vt:lpstr>Methodology</vt:lpstr>
      <vt:lpstr>Data Diagram</vt:lpstr>
      <vt:lpstr>Demo</vt:lpstr>
      <vt:lpstr>Limitations &amp; Additions</vt:lpstr>
      <vt:lpstr>Lessons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Lo</dc:creator>
  <cp:lastModifiedBy>Richard Lo</cp:lastModifiedBy>
  <cp:revision>9</cp:revision>
  <dcterms:created xsi:type="dcterms:W3CDTF">2024-07-04T14:01:44Z</dcterms:created>
  <dcterms:modified xsi:type="dcterms:W3CDTF">2024-07-04T21:36:16Z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